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1" r:id="rId4"/>
    <p:sldId id="262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協力隊員-1" initials="協力隊員-1" lastIdx="1" clrIdx="0">
    <p:extLst>
      <p:ext uri="{19B8F6BF-5375-455C-9EA6-DF929625EA0E}">
        <p15:presenceInfo xmlns:p15="http://schemas.microsoft.com/office/powerpoint/2012/main" userId="協力隊員-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858B7-12F6-4DB5-8359-1080915D09F7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D8F21-7C2F-4D05-AF26-7F5831412F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139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1223068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081947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29087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58392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02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648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355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609600" y="685800"/>
            <a:ext cx="10769600" cy="9144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09600" y="1905000"/>
            <a:ext cx="5283200" cy="21717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6096000" y="1905000"/>
            <a:ext cx="5283200" cy="21717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609600" y="4229100"/>
            <a:ext cx="5283200" cy="21717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096000" y="4229100"/>
            <a:ext cx="5283200" cy="21717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4165600" y="6629400"/>
            <a:ext cx="3860800" cy="2286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9652000" y="66294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fld id="{B219E3BF-8609-45C2-9A0C-3884EA1BF94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569365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609600" y="685800"/>
            <a:ext cx="10769600" cy="5715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4165600" y="6629400"/>
            <a:ext cx="3860800" cy="2286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9652000" y="66294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fld id="{1B0840A0-1367-4629-97C9-D640EF1D82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784432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22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803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69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75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69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69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87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9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D4AF1-7CB3-49B8-91B1-F9E34DA9B1EE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D9848-4CD3-428C-B4F4-6F01808FD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045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18" Type="http://schemas.openxmlformats.org/officeDocument/2006/relationships/image" Target="../media/image15.png"/><Relationship Id="rId3" Type="http://schemas.openxmlformats.org/officeDocument/2006/relationships/hyperlink" Target="&#34892;&#12387;&#12390;&#12415;&#12427;&#36023;&#12356;&#20803;&#27671;&#12459;&#12540;&#20107;&#26989;/img-Z17112613-0001.jpg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jpeg"/><Relationship Id="rId19" Type="http://schemas.openxmlformats.org/officeDocument/2006/relationships/image" Target="../media/image16.png"/><Relationship Id="rId4" Type="http://schemas.openxmlformats.org/officeDocument/2006/relationships/image" Target="../media/image1.jpeg"/><Relationship Id="rId9" Type="http://schemas.openxmlformats.org/officeDocument/2006/relationships/image" Target="../media/image6.png"/><Relationship Id="rId1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jpeg"/><Relationship Id="rId5" Type="http://schemas.openxmlformats.org/officeDocument/2006/relationships/image" Target="../media/image18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349500" y="3545089"/>
            <a:ext cx="7424738" cy="647700"/>
          </a:xfrm>
          <a:solidFill>
            <a:srgbClr val="FFFF00"/>
          </a:solidFill>
        </p:spPr>
        <p:txBody>
          <a:bodyPr/>
          <a:lstStyle/>
          <a:p>
            <a:pPr>
              <a:lnSpc>
                <a:spcPts val="3600"/>
              </a:lnSpc>
            </a:pPr>
            <a:r>
              <a:rPr lang="ja-JP" altLang="en-US" sz="3600" dirty="0">
                <a:solidFill>
                  <a:srgbClr val="00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SｺﾞｼｯｸE" panose="020B0900000000000000" pitchFamily="50" charset="-128"/>
              </a:rPr>
              <a:t>（行ってみる買い元気カー事業</a:t>
            </a:r>
            <a:r>
              <a:rPr lang="ja-JP" altLang="en-US" sz="36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SｺﾞｼｯｸE" panose="020B0900000000000000" pitchFamily="50" charset="-128"/>
              </a:rPr>
              <a:t>）</a:t>
            </a:r>
            <a:endParaRPr lang="ja-JP" altLang="en-US" sz="2400" dirty="0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ＭＳ ゴシック" panose="020B0609070205080204" pitchFamily="49" charset="-128"/>
              <a:ea typeface="HGSｺﾞｼｯｸE" panose="020B0900000000000000" pitchFamily="50" charset="-128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592667" y="2064167"/>
            <a:ext cx="11149610" cy="114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1pPr>
            <a:lvl2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2pPr>
            <a:lvl3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3pPr>
            <a:lvl4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4pPr>
            <a:lvl5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lnSpc>
                <a:spcPct val="67000"/>
              </a:lnSpc>
            </a:pPr>
            <a:r>
              <a:rPr lang="ja-JP" altLang="en-US" sz="6600" b="1" dirty="0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GSｺﾞｼｯｸE" panose="020B0900000000000000" pitchFamily="50" charset="-128"/>
              </a:rPr>
              <a:t>買い物宅配サービスのてびき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9541982" y="582187"/>
            <a:ext cx="1727151" cy="389209"/>
          </a:xfrm>
          <a:prstGeom prst="rect">
            <a:avLst/>
          </a:prstGeom>
          <a:solidFill>
            <a:schemeClr val="accent1"/>
          </a:solidFill>
          <a:ln w="19050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ja-JP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SｺﾞｼｯｸE" panose="020B0900000000000000" pitchFamily="50" charset="-128"/>
              </a:rPr>
              <a:t>利用者用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23433" y="5858769"/>
            <a:ext cx="9745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お問い合わせ電話番号：</a:t>
            </a:r>
            <a:r>
              <a:rPr kumimoji="1" lang="en-US" altLang="ja-JP" sz="2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2-1617</a:t>
            </a:r>
            <a:r>
              <a:rPr kumimoji="1"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（役場企画商工観光課企画グループ）</a:t>
            </a:r>
            <a:endParaRPr kumimoji="1" lang="en-US" altLang="ja-JP" sz="20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09F752-D3C6-40CC-9219-A56EC9FB3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995" y="397498"/>
            <a:ext cx="2987304" cy="573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1pPr>
            <a:lvl2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2pPr>
            <a:lvl3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3pPr>
            <a:lvl4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4pPr>
            <a:lvl5pPr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2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67000"/>
              </a:lnSpc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GSｺﾞｼｯｸE" panose="020B0900000000000000" pitchFamily="50" charset="-128"/>
              </a:rPr>
              <a:t>令和７年１２月</a:t>
            </a:r>
          </a:p>
        </p:txBody>
      </p:sp>
    </p:spTree>
    <p:extLst>
      <p:ext uri="{BB962C8B-B14F-4D97-AF65-F5344CB8AC3E}">
        <p14:creationId xmlns:p14="http://schemas.microsoft.com/office/powerpoint/2010/main" val="307570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AutoShape 2"/>
          <p:cNvSpPr>
            <a:spLocks noChangeArrowheads="1"/>
          </p:cNvSpPr>
          <p:nvPr/>
        </p:nvSpPr>
        <p:spPr bwMode="auto">
          <a:xfrm>
            <a:off x="1746250" y="1028701"/>
            <a:ext cx="4311650" cy="2771775"/>
          </a:xfrm>
          <a:prstGeom prst="roundRect">
            <a:avLst>
              <a:gd name="adj" fmla="val 11810"/>
            </a:avLst>
          </a:prstGeom>
          <a:solidFill>
            <a:srgbClr val="8CF3FE"/>
          </a:solidFill>
          <a:ln w="9525" algn="ctr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539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200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お店に買い物に行く</a:t>
            </a:r>
          </a:p>
          <a:p>
            <a:endParaRPr kumimoji="0" lang="ja-JP" altLang="en-US" sz="200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endParaRPr kumimoji="0" lang="ja-JP" altLang="en-US" sz="200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endParaRPr kumimoji="0" lang="ja-JP" altLang="en-US" sz="200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endParaRPr kumimoji="0" lang="ja-JP" altLang="en-US" sz="200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endParaRPr kumimoji="0" lang="ja-JP" altLang="en-US" sz="200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0" lang="ja-JP" altLang="en-US" sz="140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kumimoji="0" lang="en-US" altLang="ja-JP" sz="140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※</a:t>
            </a:r>
            <a:r>
              <a:rPr kumimoji="0" lang="ja-JP" altLang="en-US" sz="140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買い物の時間により</a:t>
            </a:r>
          </a:p>
          <a:p>
            <a:r>
              <a:rPr kumimoji="0" lang="ja-JP" altLang="en-US" sz="140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配達時刻が変わります</a:t>
            </a:r>
          </a:p>
          <a:p>
            <a:r>
              <a:rPr kumimoji="0" lang="ja-JP" altLang="en-US" sz="140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</a:t>
            </a:r>
            <a:r>
              <a:rPr kumimoji="0" lang="en-US" altLang="ja-JP" sz="140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(</a:t>
            </a:r>
            <a:r>
              <a:rPr kumimoji="0" lang="ja-JP" altLang="en-US" sz="140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次ページ</a:t>
            </a:r>
            <a:r>
              <a:rPr kumimoji="0" lang="en-US" altLang="ja-JP" sz="140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)</a:t>
            </a:r>
            <a:endParaRPr kumimoji="0" lang="en-US" altLang="ja-JP" sz="140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1524000" y="1"/>
            <a:ext cx="9144000" cy="9493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1pPr>
            <a:lvl2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2pPr>
            <a:lvl3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3pPr>
            <a:lvl4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4pPr>
            <a:lvl5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SｺﾞｼｯｸE" panose="020B0900000000000000" pitchFamily="50" charset="-128"/>
              </a:rPr>
              <a:t>　</a:t>
            </a:r>
            <a:r>
              <a:rPr lang="ja-JP" altLang="en-US" sz="4000" dirty="0">
                <a:solidFill>
                  <a:srgbClr val="00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SｺﾞｼｯｸE" panose="020B0900000000000000" pitchFamily="50" charset="-128"/>
              </a:rPr>
              <a:t>ご利用の手順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0242550" y="6491288"/>
            <a:ext cx="425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1663701" y="1"/>
            <a:ext cx="7351713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1pPr>
            <a:lvl2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2pPr>
            <a:lvl3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3pPr>
            <a:lvl4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4pPr>
            <a:lvl5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9pPr>
          </a:lstStyle>
          <a:p>
            <a:pPr>
              <a:lnSpc>
                <a:spcPct val="67000"/>
              </a:lnSpc>
            </a:pPr>
            <a:r>
              <a:rPr lang="ja-JP" altLang="en-US" sz="1400" dirty="0">
                <a:solidFill>
                  <a:srgbClr val="0066FF"/>
                </a:solidFill>
                <a:ea typeface="HGSｺﾞｼｯｸE" panose="020B0900000000000000" pitchFamily="50" charset="-128"/>
              </a:rPr>
              <a:t>　　　　                                                        </a:t>
            </a:r>
            <a:r>
              <a:rPr lang="ja-JP" altLang="en-US" sz="1400" dirty="0">
                <a:solidFill>
                  <a:srgbClr val="0099FF"/>
                </a:solidFill>
                <a:ea typeface="HGSｺﾞｼｯｸE" panose="020B0900000000000000" pitchFamily="50" charset="-128"/>
              </a:rPr>
              <a:t>り    よ う　　　   </a:t>
            </a:r>
            <a:r>
              <a:rPr lang="ja-JP" altLang="en-US" sz="1400" dirty="0" err="1">
                <a:solidFill>
                  <a:srgbClr val="0099FF"/>
                </a:solidFill>
                <a:ea typeface="HGSｺﾞｼｯｸE" panose="020B0900000000000000" pitchFamily="50" charset="-128"/>
              </a:rPr>
              <a:t>て</a:t>
            </a:r>
            <a:r>
              <a:rPr lang="en-US" altLang="ja-JP" sz="1400" dirty="0">
                <a:solidFill>
                  <a:srgbClr val="0099FF"/>
                </a:solidFill>
                <a:ea typeface="HGSｺﾞｼｯｸE" panose="020B0900000000000000" pitchFamily="50" charset="-128"/>
              </a:rPr>
              <a:t> </a:t>
            </a:r>
            <a:r>
              <a:rPr lang="ja-JP" altLang="en-US" sz="1400" dirty="0">
                <a:solidFill>
                  <a:srgbClr val="0099FF"/>
                </a:solidFill>
                <a:ea typeface="HGSｺﾞｼｯｸE" panose="020B0900000000000000" pitchFamily="50" charset="-128"/>
              </a:rPr>
              <a:t>  じゅん</a:t>
            </a:r>
          </a:p>
        </p:txBody>
      </p:sp>
      <p:sp>
        <p:nvSpPr>
          <p:cNvPr id="72712" name="AutoShape 8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6181725" y="1025526"/>
            <a:ext cx="4311650" cy="2771775"/>
          </a:xfrm>
          <a:prstGeom prst="roundRect">
            <a:avLst>
              <a:gd name="adj" fmla="val 11810"/>
            </a:avLst>
          </a:prstGeom>
          <a:solidFill>
            <a:srgbClr val="8CF3FE"/>
          </a:solidFill>
          <a:ln w="9525" algn="ctr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539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2000">
                <a:ea typeface="HGSｺﾞｼｯｸE" panose="020B0900000000000000" pitchFamily="50" charset="-128"/>
              </a:rPr>
              <a:t>　　　会計を済ませ、商品を入れ</a:t>
            </a:r>
          </a:p>
          <a:p>
            <a:r>
              <a:rPr kumimoji="0" lang="ja-JP" altLang="en-US" sz="2000">
                <a:ea typeface="HGSｺﾞｼｯｸE" panose="020B0900000000000000" pitchFamily="50" charset="-128"/>
              </a:rPr>
              <a:t>　　　ものに詰め、登録番号札と</a:t>
            </a:r>
          </a:p>
          <a:p>
            <a:r>
              <a:rPr kumimoji="0" lang="ja-JP" altLang="en-US" sz="2000">
                <a:ea typeface="HGSｺﾞｼｯｸE" panose="020B0900000000000000" pitchFamily="50" charset="-128"/>
              </a:rPr>
              <a:t>　　　レシートをお店に預ける</a:t>
            </a:r>
          </a:p>
        </p:txBody>
      </p:sp>
      <p:sp>
        <p:nvSpPr>
          <p:cNvPr id="72713" name="AutoShape 9"/>
          <p:cNvSpPr>
            <a:spLocks noChangeArrowheads="1"/>
          </p:cNvSpPr>
          <p:nvPr/>
        </p:nvSpPr>
        <p:spPr bwMode="auto">
          <a:xfrm>
            <a:off x="1751013" y="3895726"/>
            <a:ext cx="4311650" cy="2771775"/>
          </a:xfrm>
          <a:prstGeom prst="roundRect">
            <a:avLst>
              <a:gd name="adj" fmla="val 11810"/>
            </a:avLst>
          </a:prstGeom>
          <a:solidFill>
            <a:srgbClr val="8CF3FE"/>
          </a:solidFill>
          <a:ln w="9525" algn="ctr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539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宅配事業者</a:t>
            </a:r>
            <a:r>
              <a:rPr kumimoji="0" lang="en-US" altLang="ja-JP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(</a:t>
            </a:r>
            <a:r>
              <a:rPr kumimoji="0"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シルバー人材　　</a:t>
            </a:r>
            <a:endParaRPr kumimoji="0" lang="en-US" altLang="ja-JP" sz="20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0"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センター</a:t>
            </a:r>
            <a:r>
              <a:rPr kumimoji="0" lang="en-US" altLang="ja-JP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)</a:t>
            </a:r>
            <a:r>
              <a:rPr kumimoji="0" lang="ja-JP" altLang="en-US" sz="20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が自宅へお届け</a:t>
            </a:r>
            <a:endParaRPr kumimoji="0" lang="ja-JP" altLang="en-US" sz="14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72714" name="AutoShape 10"/>
          <p:cNvSpPr>
            <a:spLocks noChangeArrowheads="1"/>
          </p:cNvSpPr>
          <p:nvPr/>
        </p:nvSpPr>
        <p:spPr bwMode="auto">
          <a:xfrm>
            <a:off x="6186488" y="3892551"/>
            <a:ext cx="4311650" cy="2771775"/>
          </a:xfrm>
          <a:prstGeom prst="roundRect">
            <a:avLst>
              <a:gd name="adj" fmla="val 11810"/>
            </a:avLst>
          </a:prstGeom>
          <a:solidFill>
            <a:srgbClr val="8CF3FE"/>
          </a:solidFill>
          <a:ln w="9525" algn="ctr">
            <a:solidFill>
              <a:srgbClr val="33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539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200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商品をレシートで確認し、</a:t>
            </a:r>
          </a:p>
          <a:p>
            <a:r>
              <a:rPr kumimoji="0" lang="ja-JP" altLang="en-US" sz="200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宅配料１００円を支払い</a:t>
            </a:r>
            <a:endParaRPr kumimoji="0" lang="ja-JP" altLang="en-US" sz="140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72715" name="AutoShape 11"/>
          <p:cNvSpPr>
            <a:spLocks noChangeArrowheads="1"/>
          </p:cNvSpPr>
          <p:nvPr/>
        </p:nvSpPr>
        <p:spPr bwMode="auto">
          <a:xfrm>
            <a:off x="5857876" y="1879600"/>
            <a:ext cx="519113" cy="73818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5875" algn="ctr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 sz="1200"/>
          </a:p>
        </p:txBody>
      </p:sp>
      <p:sp>
        <p:nvSpPr>
          <p:cNvPr id="72759" name="AutoShape 55"/>
          <p:cNvSpPr>
            <a:spLocks noChangeArrowheads="1"/>
          </p:cNvSpPr>
          <p:nvPr/>
        </p:nvSpPr>
        <p:spPr bwMode="auto">
          <a:xfrm rot="8492851">
            <a:off x="5853113" y="3486150"/>
            <a:ext cx="519112" cy="73818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5875" algn="ctr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lang="ja-JP" altLang="ja-JP" sz="1200"/>
          </a:p>
        </p:txBody>
      </p:sp>
      <p:grpSp>
        <p:nvGrpSpPr>
          <p:cNvPr id="72837" name="Group 133"/>
          <p:cNvGrpSpPr>
            <a:grpSpLocks/>
          </p:cNvGrpSpPr>
          <p:nvPr/>
        </p:nvGrpSpPr>
        <p:grpSpPr bwMode="auto">
          <a:xfrm>
            <a:off x="6281738" y="1143000"/>
            <a:ext cx="4146550" cy="2725738"/>
            <a:chOff x="2997" y="720"/>
            <a:chExt cx="2612" cy="1717"/>
          </a:xfrm>
        </p:grpSpPr>
        <p:grpSp>
          <p:nvGrpSpPr>
            <p:cNvPr id="72836" name="Group 132"/>
            <p:cNvGrpSpPr>
              <a:grpSpLocks/>
            </p:cNvGrpSpPr>
            <p:nvPr/>
          </p:nvGrpSpPr>
          <p:grpSpPr bwMode="auto">
            <a:xfrm>
              <a:off x="3137" y="1282"/>
              <a:ext cx="2472" cy="1155"/>
              <a:chOff x="3137" y="1282"/>
              <a:chExt cx="2472" cy="1155"/>
            </a:xfrm>
          </p:grpSpPr>
          <p:pic>
            <p:nvPicPr>
              <p:cNvPr id="72756" name="Picture 52" descr="img-Z17112613-0001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contrast="4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31" y="1282"/>
                <a:ext cx="650" cy="9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72739" name="Picture 35" descr="B0500046"/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7" y="1438"/>
                <a:ext cx="474" cy="7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2755" name="Picture 51" descr="20100824_Receipt_08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183627">
                <a:off x="4187" y="1386"/>
                <a:ext cx="332" cy="9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2749" name="Picture 45" descr="13876376-full-shopping-basket-and-wallet--saving-money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32" y="1455"/>
                <a:ext cx="982" cy="9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2760" name="Text Box 56"/>
              <p:cNvSpPr txBox="1">
                <a:spLocks noChangeArrowheads="1"/>
              </p:cNvSpPr>
              <p:nvPr/>
            </p:nvSpPr>
            <p:spPr bwMode="auto">
              <a:xfrm>
                <a:off x="4714" y="2114"/>
                <a:ext cx="8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>
                    <a:ea typeface="HGSｺﾞｼｯｸE" panose="020B0900000000000000" pitchFamily="50" charset="-128"/>
                  </a:rPr>
                  <a:t>登録番号札</a:t>
                </a:r>
              </a:p>
            </p:txBody>
          </p:sp>
        </p:grpSp>
        <p:sp>
          <p:nvSpPr>
            <p:cNvPr id="72791" name="Oval 87"/>
            <p:cNvSpPr>
              <a:spLocks noChangeArrowheads="1"/>
            </p:cNvSpPr>
            <p:nvPr/>
          </p:nvSpPr>
          <p:spPr bwMode="auto">
            <a:xfrm>
              <a:off x="2997" y="720"/>
              <a:ext cx="491" cy="491"/>
            </a:xfrm>
            <a:prstGeom prst="ellipse">
              <a:avLst/>
            </a:prstGeom>
            <a:solidFill>
              <a:srgbClr val="FF00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ts val="4000"/>
                </a:lnSpc>
              </a:pPr>
              <a:r>
                <a:rPr lang="ja-JP" altLang="en-US" sz="4000">
                  <a:solidFill>
                    <a:schemeClr val="bg1"/>
                  </a:solidFill>
                  <a:ea typeface="HGSｺﾞｼｯｸE" panose="020B0900000000000000" pitchFamily="50" charset="-128"/>
                </a:rPr>
                <a:t>２</a:t>
              </a:r>
            </a:p>
          </p:txBody>
        </p:sp>
      </p:grpSp>
      <p:grpSp>
        <p:nvGrpSpPr>
          <p:cNvPr id="72799" name="Group 95"/>
          <p:cNvGrpSpPr>
            <a:grpSpLocks/>
          </p:cNvGrpSpPr>
          <p:nvPr/>
        </p:nvGrpSpPr>
        <p:grpSpPr bwMode="auto">
          <a:xfrm>
            <a:off x="1982789" y="1122364"/>
            <a:ext cx="3914775" cy="2536825"/>
            <a:chOff x="289" y="707"/>
            <a:chExt cx="2466" cy="1598"/>
          </a:xfrm>
        </p:grpSpPr>
        <p:pic>
          <p:nvPicPr>
            <p:cNvPr id="72732" name="Picture 28" descr="D3002003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" y="972"/>
              <a:ext cx="806" cy="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735" name="Picture 31" descr="D3002115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7" y="1436"/>
              <a:ext cx="724" cy="8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737" name="AutoShape 33"/>
            <p:cNvSpPr>
              <a:spLocks noChangeArrowheads="1"/>
            </p:cNvSpPr>
            <p:nvPr/>
          </p:nvSpPr>
          <p:spPr bwMode="auto">
            <a:xfrm flipV="1">
              <a:off x="655" y="1616"/>
              <a:ext cx="1250" cy="314"/>
            </a:xfrm>
            <a:custGeom>
              <a:avLst/>
              <a:gdLst>
                <a:gd name="G0" fmla="+- 16346 0 0"/>
                <a:gd name="G1" fmla="+- 4264 0 0"/>
                <a:gd name="G2" fmla="+- 12158 0 4264"/>
                <a:gd name="G3" fmla="+- G2 0 4264"/>
                <a:gd name="G4" fmla="*/ G3 32768 32059"/>
                <a:gd name="G5" fmla="*/ G4 1 2"/>
                <a:gd name="G6" fmla="+- 21600 0 16346"/>
                <a:gd name="G7" fmla="*/ G6 4264 6079"/>
                <a:gd name="G8" fmla="+- G7 16346 0"/>
                <a:gd name="T0" fmla="*/ 16346 w 21600"/>
                <a:gd name="T1" fmla="*/ 0 h 21600"/>
                <a:gd name="T2" fmla="*/ 16346 w 21600"/>
                <a:gd name="T3" fmla="*/ 12158 h 21600"/>
                <a:gd name="T4" fmla="*/ 1855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6346" y="0"/>
                  </a:lnTo>
                  <a:lnTo>
                    <a:pt x="16346" y="4264"/>
                  </a:lnTo>
                  <a:lnTo>
                    <a:pt x="12427" y="4264"/>
                  </a:lnTo>
                  <a:cubicBezTo>
                    <a:pt x="5564" y="4264"/>
                    <a:pt x="0" y="7798"/>
                    <a:pt x="0" y="12158"/>
                  </a:cubicBezTo>
                  <a:lnTo>
                    <a:pt x="0" y="21600"/>
                  </a:lnTo>
                  <a:lnTo>
                    <a:pt x="3710" y="21600"/>
                  </a:lnTo>
                  <a:lnTo>
                    <a:pt x="3710" y="12158"/>
                  </a:lnTo>
                  <a:cubicBezTo>
                    <a:pt x="3710" y="9803"/>
                    <a:pt x="7613" y="7894"/>
                    <a:pt x="12427" y="7894"/>
                  </a:cubicBezTo>
                  <a:lnTo>
                    <a:pt x="16346" y="7894"/>
                  </a:lnTo>
                  <a:lnTo>
                    <a:pt x="16346" y="12158"/>
                  </a:lnTo>
                  <a:close/>
                </a:path>
              </a:pathLst>
            </a:custGeom>
            <a:solidFill>
              <a:srgbClr val="FF66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790" name="Oval 86"/>
            <p:cNvSpPr>
              <a:spLocks noChangeArrowheads="1"/>
            </p:cNvSpPr>
            <p:nvPr/>
          </p:nvSpPr>
          <p:spPr bwMode="auto">
            <a:xfrm>
              <a:off x="2264" y="707"/>
              <a:ext cx="491" cy="491"/>
            </a:xfrm>
            <a:prstGeom prst="ellipse">
              <a:avLst/>
            </a:prstGeom>
            <a:solidFill>
              <a:srgbClr val="FF00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ts val="4000"/>
                </a:lnSpc>
              </a:pPr>
              <a:r>
                <a:rPr lang="ja-JP" altLang="en-US" sz="4000">
                  <a:solidFill>
                    <a:schemeClr val="bg1"/>
                  </a:solidFill>
                  <a:ea typeface="HGSｺﾞｼｯｸE" panose="020B0900000000000000" pitchFamily="50" charset="-128"/>
                </a:rPr>
                <a:t>１</a:t>
              </a:r>
            </a:p>
          </p:txBody>
        </p:sp>
        <p:pic>
          <p:nvPicPr>
            <p:cNvPr id="72795" name="Picture 91" descr="ZA_08_36R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1" y="985"/>
              <a:ext cx="417" cy="8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72793" name="Oval 89"/>
          <p:cNvSpPr>
            <a:spLocks noChangeArrowheads="1"/>
          </p:cNvSpPr>
          <p:nvPr/>
        </p:nvSpPr>
        <p:spPr bwMode="auto">
          <a:xfrm>
            <a:off x="6281738" y="3989388"/>
            <a:ext cx="779462" cy="779462"/>
          </a:xfrm>
          <a:prstGeom prst="ellipse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ts val="4000"/>
              </a:lnSpc>
            </a:pPr>
            <a:r>
              <a:rPr lang="ja-JP" altLang="en-US" sz="4000">
                <a:solidFill>
                  <a:schemeClr val="bg1"/>
                </a:solidFill>
                <a:ea typeface="HGSｺﾞｼｯｸE" panose="020B0900000000000000" pitchFamily="50" charset="-128"/>
              </a:rPr>
              <a:t>４</a:t>
            </a:r>
          </a:p>
        </p:txBody>
      </p:sp>
      <p:grpSp>
        <p:nvGrpSpPr>
          <p:cNvPr id="72835" name="Group 131"/>
          <p:cNvGrpSpPr>
            <a:grpSpLocks/>
          </p:cNvGrpSpPr>
          <p:nvPr/>
        </p:nvGrpSpPr>
        <p:grpSpPr bwMode="auto">
          <a:xfrm>
            <a:off x="1893889" y="3979863"/>
            <a:ext cx="4143375" cy="2646362"/>
            <a:chOff x="233" y="2507"/>
            <a:chExt cx="2610" cy="1667"/>
          </a:xfrm>
        </p:grpSpPr>
        <p:pic>
          <p:nvPicPr>
            <p:cNvPr id="72778" name="Picture 74" descr="D3002115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" y="2942"/>
              <a:ext cx="555" cy="6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775" name="Picture 71" descr="D3002003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9" y="3259"/>
              <a:ext cx="844" cy="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2780" name="AutoShape 76"/>
            <p:cNvSpPr>
              <a:spLocks noChangeArrowheads="1"/>
            </p:cNvSpPr>
            <p:nvPr/>
          </p:nvSpPr>
          <p:spPr bwMode="auto">
            <a:xfrm rot="12230490">
              <a:off x="888" y="3452"/>
              <a:ext cx="959" cy="198"/>
            </a:xfrm>
            <a:prstGeom prst="leftArrow">
              <a:avLst>
                <a:gd name="adj1" fmla="val 50000"/>
                <a:gd name="adj2" fmla="val 121086"/>
              </a:avLst>
            </a:prstGeom>
            <a:solidFill>
              <a:srgbClr val="FF66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792" name="Oval 88"/>
            <p:cNvSpPr>
              <a:spLocks noChangeArrowheads="1"/>
            </p:cNvSpPr>
            <p:nvPr/>
          </p:nvSpPr>
          <p:spPr bwMode="auto">
            <a:xfrm>
              <a:off x="2316" y="2507"/>
              <a:ext cx="491" cy="491"/>
            </a:xfrm>
            <a:prstGeom prst="ellipse">
              <a:avLst/>
            </a:prstGeom>
            <a:solidFill>
              <a:srgbClr val="FF00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lnSpc>
                  <a:spcPts val="4000"/>
                </a:lnSpc>
              </a:pPr>
              <a:r>
                <a:rPr lang="ja-JP" altLang="en-US" sz="4000">
                  <a:solidFill>
                    <a:schemeClr val="bg1"/>
                  </a:solidFill>
                  <a:ea typeface="HGSｺﾞｼｯｸE" panose="020B0900000000000000" pitchFamily="50" charset="-128"/>
                </a:rPr>
                <a:t>３</a:t>
              </a:r>
            </a:p>
          </p:txBody>
        </p:sp>
        <p:sp>
          <p:nvSpPr>
            <p:cNvPr id="72814" name="AutoShape 110"/>
            <p:cNvSpPr>
              <a:spLocks noChangeArrowheads="1"/>
            </p:cNvSpPr>
            <p:nvPr/>
          </p:nvSpPr>
          <p:spPr bwMode="auto">
            <a:xfrm>
              <a:off x="325" y="3666"/>
              <a:ext cx="1198" cy="490"/>
            </a:xfrm>
            <a:prstGeom prst="roundRect">
              <a:avLst>
                <a:gd name="adj" fmla="val 16667"/>
              </a:avLst>
            </a:prstGeom>
            <a:solidFill>
              <a:srgbClr val="FFE5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72808" name="Picture 104" descr="ZA_08_20"/>
            <p:cNvPicPr>
              <a:picLocks noChangeAspect="1" noChangeArrowheads="1"/>
            </p:cNvPicPr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7" y="3270"/>
              <a:ext cx="420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785" name="Text Box 81"/>
            <p:cNvSpPr txBox="1">
              <a:spLocks noChangeArrowheads="1"/>
            </p:cNvSpPr>
            <p:nvPr/>
          </p:nvSpPr>
          <p:spPr bwMode="auto">
            <a:xfrm>
              <a:off x="264" y="3642"/>
              <a:ext cx="1339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ja-JP" altLang="en-US" sz="1600">
                  <a:solidFill>
                    <a:srgbClr val="00330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＜配達の時間＞</a:t>
              </a:r>
            </a:p>
            <a:p>
              <a:pPr algn="ctr"/>
              <a:r>
                <a:rPr lang="ja-JP" altLang="en-US" sz="1600">
                  <a:solidFill>
                    <a:srgbClr val="00330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①１３時から配達</a:t>
              </a:r>
            </a:p>
            <a:p>
              <a:pPr algn="ctr"/>
              <a:r>
                <a:rPr lang="ja-JP" altLang="en-US" sz="1600">
                  <a:solidFill>
                    <a:srgbClr val="003300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②１６時から配達</a:t>
              </a:r>
            </a:p>
          </p:txBody>
        </p:sp>
      </p:grpSp>
      <p:grpSp>
        <p:nvGrpSpPr>
          <p:cNvPr id="72830" name="Group 126"/>
          <p:cNvGrpSpPr>
            <a:grpSpLocks/>
          </p:cNvGrpSpPr>
          <p:nvPr/>
        </p:nvGrpSpPr>
        <p:grpSpPr bwMode="auto">
          <a:xfrm>
            <a:off x="6397626" y="4756150"/>
            <a:ext cx="4056063" cy="1906588"/>
            <a:chOff x="3070" y="2996"/>
            <a:chExt cx="2555" cy="1201"/>
          </a:xfrm>
        </p:grpSpPr>
        <p:sp>
          <p:nvSpPr>
            <p:cNvPr id="72803" name="Text Box 99"/>
            <p:cNvSpPr txBox="1">
              <a:spLocks noChangeArrowheads="1"/>
            </p:cNvSpPr>
            <p:nvPr/>
          </p:nvSpPr>
          <p:spPr bwMode="auto">
            <a:xfrm>
              <a:off x="3705" y="2996"/>
              <a:ext cx="1008" cy="277"/>
            </a:xfrm>
            <a:prstGeom prst="rect">
              <a:avLst/>
            </a:prstGeom>
            <a:solidFill>
              <a:srgbClr val="FFCC99"/>
            </a:solidFill>
            <a:ln w="19050" algn="ctr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ja-JP" altLang="en-US" sz="2400">
                  <a:solidFill>
                    <a:srgbClr val="990000"/>
                  </a:solidFill>
                  <a:ea typeface="HGSｺﾞｼｯｸE" panose="020B0900000000000000" pitchFamily="50" charset="-128"/>
                </a:rPr>
                <a:t>￥１００</a:t>
              </a:r>
            </a:p>
          </p:txBody>
        </p:sp>
        <p:pic>
          <p:nvPicPr>
            <p:cNvPr id="72806" name="Picture 102" descr="haitatu"/>
            <p:cNvPicPr>
              <a:picLocks noChangeAspect="1" noChangeArrowheads="1"/>
            </p:cNvPicPr>
            <p:nvPr/>
          </p:nvPicPr>
          <p:blipFill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0" y="3190"/>
              <a:ext cx="760" cy="1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811" name="AutoShape 107"/>
            <p:cNvSpPr>
              <a:spLocks noChangeArrowheads="1"/>
            </p:cNvSpPr>
            <p:nvPr/>
          </p:nvSpPr>
          <p:spPr bwMode="auto">
            <a:xfrm flipH="1">
              <a:off x="3746" y="3311"/>
              <a:ext cx="883" cy="292"/>
            </a:xfrm>
            <a:prstGeom prst="rightArrow">
              <a:avLst>
                <a:gd name="adj1" fmla="val 50000"/>
                <a:gd name="adj2" fmla="val 75599"/>
              </a:avLst>
            </a:prstGeom>
            <a:solidFill>
              <a:schemeClr val="bg1"/>
            </a:solidFill>
            <a:ln w="15875" algn="ctr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ja-JP" altLang="en-US" sz="1400">
                  <a:ea typeface="HGSｺﾞｼｯｸE" panose="020B0900000000000000" pitchFamily="50" charset="-128"/>
                </a:rPr>
                <a:t>運賃お支払</a:t>
              </a:r>
            </a:p>
          </p:txBody>
        </p:sp>
        <p:pic>
          <p:nvPicPr>
            <p:cNvPr id="72812" name="Picture 108" descr="img-Z17112613-0001"/>
            <p:cNvPicPr>
              <a:picLocks noChangeAspect="1" noChangeArrowheads="1"/>
            </p:cNvPicPr>
            <p:nvPr/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6" y="3690"/>
              <a:ext cx="207" cy="2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807" name="Picture 103" descr="ZA_08_35-2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7" y="3274"/>
              <a:ext cx="928" cy="8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2829" name="Group 125"/>
            <p:cNvGrpSpPr>
              <a:grpSpLocks/>
            </p:cNvGrpSpPr>
            <p:nvPr/>
          </p:nvGrpSpPr>
          <p:grpSpPr bwMode="auto">
            <a:xfrm>
              <a:off x="4751" y="3751"/>
              <a:ext cx="730" cy="417"/>
              <a:chOff x="4751" y="3751"/>
              <a:chExt cx="730" cy="417"/>
            </a:xfrm>
          </p:grpSpPr>
          <p:pic>
            <p:nvPicPr>
              <p:cNvPr id="72820" name="Picture 116" descr="B0408029"/>
              <p:cNvPicPr>
                <a:picLocks noChangeAspect="1" noChangeArrowheads="1"/>
              </p:cNvPicPr>
              <p:nvPr/>
            </p:nvPicPr>
            <p:blipFill>
              <a:blip r:embed="rId1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68" y="3952"/>
                <a:ext cx="240" cy="1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2819" name="Picture 115" descr="B0500046"/>
              <p:cNvPicPr>
                <a:picLocks noChangeAspect="1" noChangeArrowheads="1"/>
              </p:cNvPicPr>
              <p:nvPr/>
            </p:nvPicPr>
            <p:blipFill>
              <a:blip r:embed="rId1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51" y="3751"/>
                <a:ext cx="270" cy="4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2826" name="Picture 122" descr="B0408023"/>
              <p:cNvPicPr>
                <a:picLocks noChangeAspect="1" noChangeArrowheads="1"/>
              </p:cNvPicPr>
              <p:nvPr/>
            </p:nvPicPr>
            <p:blipFill>
              <a:blip r:embed="rId1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04" y="3896"/>
                <a:ext cx="156" cy="26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2827" name="Picture 123" descr="B0300024"/>
              <p:cNvPicPr>
                <a:picLocks noChangeAspect="1" noChangeArrowheads="1"/>
              </p:cNvPicPr>
              <p:nvPr/>
            </p:nvPicPr>
            <p:blipFill>
              <a:blip r:embed="rId1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0" y="3824"/>
                <a:ext cx="281" cy="3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2825" name="Picture 121" descr="B0408019"/>
              <p:cNvPicPr>
                <a:picLocks noChangeAspect="1" noChangeArrowheads="1"/>
              </p:cNvPicPr>
              <p:nvPr/>
            </p:nvPicPr>
            <p:blipFill>
              <a:blip r:embed="rId19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56" y="3992"/>
                <a:ext cx="148" cy="1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72810" name="AutoShape 106"/>
            <p:cNvSpPr>
              <a:spLocks noChangeArrowheads="1"/>
            </p:cNvSpPr>
            <p:nvPr/>
          </p:nvSpPr>
          <p:spPr bwMode="auto">
            <a:xfrm>
              <a:off x="3889" y="3744"/>
              <a:ext cx="846" cy="364"/>
            </a:xfrm>
            <a:prstGeom prst="rightArrow">
              <a:avLst>
                <a:gd name="adj1" fmla="val 50000"/>
                <a:gd name="adj2" fmla="val 58104"/>
              </a:avLst>
            </a:prstGeom>
            <a:solidFill>
              <a:schemeClr val="tx1"/>
            </a:solidFill>
            <a:ln w="15875" algn="ctr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ja-JP" altLang="en-US" sz="1400">
                  <a:solidFill>
                    <a:schemeClr val="bg1"/>
                  </a:solidFill>
                  <a:ea typeface="HGSｺﾞｼｯｸE" panose="020B0900000000000000" pitchFamily="50" charset="-128"/>
                </a:rPr>
                <a:t>荷物お届け</a:t>
              </a:r>
            </a:p>
          </p:txBody>
        </p:sp>
      </p:grpSp>
      <p:sp>
        <p:nvSpPr>
          <p:cNvPr id="72831" name="Text Box 127"/>
          <p:cNvSpPr txBox="1">
            <a:spLocks noChangeArrowheads="1"/>
          </p:cNvSpPr>
          <p:nvPr/>
        </p:nvSpPr>
        <p:spPr bwMode="auto">
          <a:xfrm>
            <a:off x="4806950" y="2857500"/>
            <a:ext cx="769938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ja-JP" altLang="en-US">
                <a:ea typeface="HGSｺﾞｼｯｸE" panose="020B0900000000000000" pitchFamily="50" charset="-128"/>
              </a:rPr>
              <a:t>お店</a:t>
            </a:r>
          </a:p>
        </p:txBody>
      </p:sp>
      <p:sp>
        <p:nvSpPr>
          <p:cNvPr id="72832" name="Text Box 128"/>
          <p:cNvSpPr txBox="1">
            <a:spLocks noChangeArrowheads="1"/>
          </p:cNvSpPr>
          <p:nvPr/>
        </p:nvSpPr>
        <p:spPr bwMode="auto">
          <a:xfrm>
            <a:off x="1947864" y="5057775"/>
            <a:ext cx="7699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ja-JP" altLang="en-US">
                <a:ea typeface="HGSｺﾞｼｯｸE" panose="020B0900000000000000" pitchFamily="50" charset="-128"/>
              </a:rPr>
              <a:t>お店</a:t>
            </a:r>
          </a:p>
        </p:txBody>
      </p:sp>
      <p:sp>
        <p:nvSpPr>
          <p:cNvPr id="72833" name="Text Box 129"/>
          <p:cNvSpPr txBox="1">
            <a:spLocks noChangeArrowheads="1"/>
          </p:cNvSpPr>
          <p:nvPr/>
        </p:nvSpPr>
        <p:spPr bwMode="auto">
          <a:xfrm>
            <a:off x="1801814" y="2481263"/>
            <a:ext cx="7699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ja-JP" altLang="en-US">
                <a:ea typeface="HGSｺﾞｼｯｸE" panose="020B0900000000000000" pitchFamily="50" charset="-128"/>
              </a:rPr>
              <a:t>自宅</a:t>
            </a:r>
          </a:p>
        </p:txBody>
      </p:sp>
      <p:sp>
        <p:nvSpPr>
          <p:cNvPr id="72834" name="Text Box 130"/>
          <p:cNvSpPr txBox="1">
            <a:spLocks noChangeArrowheads="1"/>
          </p:cNvSpPr>
          <p:nvPr/>
        </p:nvSpPr>
        <p:spPr bwMode="auto">
          <a:xfrm>
            <a:off x="4970464" y="6199188"/>
            <a:ext cx="7699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ja-JP" altLang="en-US">
                <a:ea typeface="HGSｺﾞｼｯｸE" panose="020B0900000000000000" pitchFamily="50" charset="-128"/>
              </a:rPr>
              <a:t>自宅</a:t>
            </a:r>
          </a:p>
        </p:txBody>
      </p:sp>
      <p:sp>
        <p:nvSpPr>
          <p:cNvPr id="72716" name="AutoShape 12"/>
          <p:cNvSpPr>
            <a:spLocks noChangeArrowheads="1"/>
          </p:cNvSpPr>
          <p:nvPr/>
        </p:nvSpPr>
        <p:spPr bwMode="auto">
          <a:xfrm>
            <a:off x="5856288" y="5151439"/>
            <a:ext cx="519112" cy="73818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5875" algn="ctr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 sz="1200"/>
          </a:p>
        </p:txBody>
      </p:sp>
    </p:spTree>
    <p:extLst>
      <p:ext uri="{BB962C8B-B14F-4D97-AF65-F5344CB8AC3E}">
        <p14:creationId xmlns:p14="http://schemas.microsoft.com/office/powerpoint/2010/main" val="2477972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7" name="Rectangle 15"/>
          <p:cNvSpPr>
            <a:spLocks noChangeArrowheads="1"/>
          </p:cNvSpPr>
          <p:nvPr/>
        </p:nvSpPr>
        <p:spPr bwMode="auto">
          <a:xfrm>
            <a:off x="8298423" y="1095376"/>
            <a:ext cx="2362200" cy="2886075"/>
          </a:xfrm>
          <a:prstGeom prst="rect">
            <a:avLst/>
          </a:prstGeom>
          <a:solidFill>
            <a:srgbClr val="E1FFFF"/>
          </a:solidFill>
          <a:ln w="28575" algn="ctr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/>
          </a:p>
          <a:p>
            <a:pPr algn="ctr"/>
            <a:endParaRPr lang="en-US" altLang="ja-JP" dirty="0">
              <a:ea typeface="HGSｺﾞｼｯｸE" panose="020B0900000000000000" pitchFamily="50" charset="-128"/>
            </a:endParaRPr>
          </a:p>
          <a:p>
            <a:pPr algn="ctr"/>
            <a:endParaRPr lang="en-US" altLang="ja-JP" dirty="0">
              <a:ea typeface="HGSｺﾞｼｯｸE" panose="020B0900000000000000" pitchFamily="50" charset="-128"/>
            </a:endParaRPr>
          </a:p>
          <a:p>
            <a:pPr algn="ctr"/>
            <a:r>
              <a:rPr lang="en-US" altLang="ja-JP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[</a:t>
            </a:r>
            <a:r>
              <a:rPr lang="ja-JP" altLang="en-US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ニューパブリック号</a:t>
            </a:r>
            <a:r>
              <a:rPr lang="en-US" altLang="ja-JP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]</a:t>
            </a:r>
          </a:p>
          <a:p>
            <a:pPr algn="ctr"/>
            <a:r>
              <a:rPr lang="ja-JP" altLang="en-US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この車両で　　　</a:t>
            </a:r>
          </a:p>
          <a:p>
            <a:pPr algn="ctr"/>
            <a:r>
              <a:rPr lang="ja-JP" altLang="en-US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お届けします</a:t>
            </a:r>
            <a:r>
              <a:rPr lang="en-US" altLang="ja-JP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!</a:t>
            </a:r>
          </a:p>
        </p:txBody>
      </p:sp>
      <p:sp>
        <p:nvSpPr>
          <p:cNvPr id="74754" name="AutoShape 2"/>
          <p:cNvSpPr>
            <a:spLocks noChangeArrowheads="1"/>
          </p:cNvSpPr>
          <p:nvPr/>
        </p:nvSpPr>
        <p:spPr bwMode="auto">
          <a:xfrm>
            <a:off x="949011" y="4246565"/>
            <a:ext cx="7212675" cy="2154237"/>
          </a:xfrm>
          <a:prstGeom prst="roundRect">
            <a:avLst>
              <a:gd name="adj" fmla="val 1181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/>
        </p:spPr>
        <p:txBody>
          <a:bodyPr/>
          <a:lstStyle>
            <a:lvl1pPr marL="265113" indent="-2651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539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en-US" altLang="ja-JP" sz="1600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≪</a:t>
            </a:r>
            <a:r>
              <a:rPr kumimoji="0" lang="ja-JP" altLang="en-US" sz="1600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注意：配達できないもの≫</a:t>
            </a:r>
            <a:r>
              <a:rPr kumimoji="0" lang="ja-JP" altLang="en-US" sz="1600" dirty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kumimoji="0" lang="ja-JP" altLang="en-US" sz="1400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～軽貨物車に積めないものは運べません</a:t>
            </a:r>
            <a:endParaRPr kumimoji="0" lang="ja-JP" altLang="en-US" sz="1200" dirty="0">
              <a:solidFill>
                <a:srgbClr val="FF0000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・サイズが大きいもの（設置が必要な電器製品、家具、一人で運べないものなど）</a:t>
            </a: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・高価なもの（３万円以上の品物）　・重いもの（３つ程度、合計２０</a:t>
            </a:r>
            <a:r>
              <a:rPr kumimoji="0" lang="en-US" altLang="ja-JP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Kg</a:t>
            </a:r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まで）</a:t>
            </a:r>
            <a:r>
              <a:rPr kumimoji="0" lang="ja-JP" altLang="en-US" sz="1400" dirty="0">
                <a:highlight>
                  <a:srgbClr val="FFFF00"/>
                </a:highligh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・現金、小切手類や貴金属類　　・毒物、劇物類　　・美術品、骨董品など</a:t>
            </a: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・犬、猫、鳥など動物類　　・他の荷物を傷つける恐れのあるもの</a:t>
            </a: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・ガソリンなど爆発、発火の危険を生ずる恐れのあるもの</a:t>
            </a: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・運送上、他の荷物の輸送の安全を損なう恐れのあるもの</a:t>
            </a: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・他の荷物に臭い、シミなどをつける恐れがあるもの　　</a:t>
            </a:r>
            <a:r>
              <a:rPr kumimoji="0" lang="ja-JP" altLang="en-US" sz="1400" dirty="0">
                <a:ea typeface="HGSｺﾞｼｯｸE" panose="020B0900000000000000" pitchFamily="50" charset="-128"/>
              </a:rPr>
              <a:t>・手紙、願書、申請書</a:t>
            </a:r>
            <a:endParaRPr kumimoji="0" lang="ja-JP" altLang="en-US" sz="14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・配達までに腐敗変質する恐れのあるナマもの類</a:t>
            </a:r>
            <a:r>
              <a:rPr kumimoji="0" lang="ja-JP" altLang="en-US" sz="1400" dirty="0">
                <a:solidFill>
                  <a:srgbClr val="FFFF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　　　　　　　　</a:t>
            </a:r>
            <a:r>
              <a:rPr kumimoji="0" lang="ja-JP" altLang="en-US" sz="1400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など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1524000" y="1"/>
            <a:ext cx="9144000" cy="9493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1pPr>
            <a:lvl2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2pPr>
            <a:lvl3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3pPr>
            <a:lvl4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4pPr>
            <a:lvl5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SｺﾞｼｯｸE" panose="020B0900000000000000" pitchFamily="50" charset="-128"/>
              </a:rPr>
              <a:t>　</a:t>
            </a:r>
            <a:r>
              <a:rPr lang="ja-JP" altLang="en-US" sz="4000" dirty="0">
                <a:solidFill>
                  <a:srgbClr val="00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SｺﾞｼｯｸE" panose="020B0900000000000000" pitchFamily="50" charset="-128"/>
              </a:rPr>
              <a:t>買い物と配達の時間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0242550" y="6491288"/>
            <a:ext cx="425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74759" name="AutoShape 7"/>
          <p:cNvSpPr>
            <a:spLocks noChangeArrowheads="1"/>
          </p:cNvSpPr>
          <p:nvPr/>
        </p:nvSpPr>
        <p:spPr bwMode="auto">
          <a:xfrm>
            <a:off x="1313648" y="841376"/>
            <a:ext cx="9410857" cy="3236913"/>
          </a:xfrm>
          <a:prstGeom prst="roundRect">
            <a:avLst>
              <a:gd name="adj" fmla="val 1181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66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6666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539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＜午前便</a:t>
            </a:r>
            <a:r>
              <a:rPr kumimoji="0" lang="en-US" altLang="ja-JP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(</a:t>
            </a:r>
            <a:r>
              <a:rPr kumimoji="0" lang="ja-JP" altLang="en-US" sz="2600" u="sng" dirty="0" err="1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ごぜん</a:t>
            </a:r>
            <a:r>
              <a:rPr kumimoji="0" lang="ja-JP" altLang="en-US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びん</a:t>
            </a:r>
            <a:r>
              <a:rPr kumimoji="0" lang="en-US" altLang="ja-JP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)</a:t>
            </a:r>
            <a:r>
              <a:rPr kumimoji="0" lang="ja-JP" altLang="en-US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＞</a:t>
            </a:r>
          </a:p>
          <a:p>
            <a:r>
              <a:rPr kumimoji="0" lang="ja-JP" altLang="en-US" sz="2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午前１１時までのお買いものは</a:t>
            </a:r>
          </a:p>
          <a:p>
            <a:r>
              <a:rPr kumimoji="0" lang="ja-JP" altLang="en-US" sz="2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</a:t>
            </a:r>
            <a:r>
              <a:rPr kumimoji="0" lang="ja-JP" altLang="en-US" sz="2600" u="sng" dirty="0">
                <a:solidFill>
                  <a:srgbClr val="0000FF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⇒ 午後１時から配達します</a:t>
            </a:r>
          </a:p>
          <a:p>
            <a:r>
              <a:rPr kumimoji="0" lang="ja-JP" altLang="en-US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＜夕方便</a:t>
            </a:r>
            <a:r>
              <a:rPr kumimoji="0" lang="en-US" altLang="ja-JP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(</a:t>
            </a:r>
            <a:r>
              <a:rPr kumimoji="0" lang="ja-JP" altLang="en-US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ゆうが</a:t>
            </a:r>
            <a:r>
              <a:rPr kumimoji="0" lang="ja-JP" altLang="en-US" sz="2600" u="sng" dirty="0" err="1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た</a:t>
            </a:r>
            <a:r>
              <a:rPr kumimoji="0" lang="ja-JP" altLang="en-US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びん</a:t>
            </a:r>
            <a:r>
              <a:rPr kumimoji="0" lang="en-US" altLang="ja-JP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)</a:t>
            </a:r>
            <a:r>
              <a:rPr kumimoji="0" lang="ja-JP" altLang="en-US" sz="2600" u="sng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＞</a:t>
            </a:r>
          </a:p>
          <a:p>
            <a:r>
              <a:rPr kumimoji="0" lang="ja-JP" altLang="en-US" sz="2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午後３時までのお買いものは</a:t>
            </a:r>
          </a:p>
          <a:p>
            <a:r>
              <a:rPr kumimoji="0" lang="ja-JP" altLang="en-US" sz="2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</a:t>
            </a:r>
            <a:r>
              <a:rPr kumimoji="0" lang="ja-JP" altLang="en-US" sz="2600" u="sng" dirty="0">
                <a:solidFill>
                  <a:srgbClr val="0000FF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⇒ 午後４時から配達します</a:t>
            </a:r>
            <a:endParaRPr kumimoji="0" lang="en-US" altLang="ja-JP" sz="2600" u="sng" dirty="0">
              <a:solidFill>
                <a:srgbClr val="0000FF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0" lang="en-US" altLang="ja-JP" sz="2600" dirty="0">
                <a:solidFill>
                  <a:srgbClr val="FF0000"/>
                </a:solidFill>
                <a:highlight>
                  <a:srgbClr val="FFFF00"/>
                </a:highligh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※</a:t>
            </a:r>
            <a:r>
              <a:rPr kumimoji="0" lang="ja-JP" altLang="en-US" sz="2600" dirty="0">
                <a:solidFill>
                  <a:srgbClr val="FF0000"/>
                </a:solidFill>
                <a:highlight>
                  <a:srgbClr val="FFFF00"/>
                </a:highligh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宅配は土・祝日も受け付けていますが</a:t>
            </a:r>
            <a:endParaRPr kumimoji="0" lang="en-US" altLang="ja-JP" sz="2600" dirty="0">
              <a:solidFill>
                <a:srgbClr val="FF0000"/>
              </a:solidFill>
              <a:highlight>
                <a:srgbClr val="FFFF00"/>
              </a:highlight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0" lang="ja-JP" altLang="en-US" sz="2600" dirty="0">
                <a:solidFill>
                  <a:srgbClr val="FF0000"/>
                </a:solidFill>
                <a:highlight>
                  <a:srgbClr val="FFFF00"/>
                </a:highligh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「日曜」はお休みです</a:t>
            </a:r>
            <a:r>
              <a:rPr kumimoji="0" lang="ja-JP" altLang="en-US" sz="2600" dirty="0">
                <a:solidFill>
                  <a:srgbClr val="FF0000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　　　　</a:t>
            </a: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3601683" y="-1277"/>
            <a:ext cx="7351713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1pPr>
            <a:lvl2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2pPr>
            <a:lvl3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3pPr>
            <a:lvl4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4pPr>
            <a:lvl5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9pPr>
          </a:lstStyle>
          <a:p>
            <a:pPr>
              <a:lnSpc>
                <a:spcPct val="67000"/>
              </a:lnSpc>
            </a:pPr>
            <a:r>
              <a:rPr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GSｺﾞｼｯｸE" panose="020B0900000000000000" pitchFamily="50" charset="-128"/>
              </a:rPr>
              <a:t>　　   </a:t>
            </a:r>
            <a:r>
              <a:rPr lang="ja-JP" altLang="en-US" sz="1400" dirty="0">
                <a:solidFill>
                  <a:srgbClr val="0099FF"/>
                </a:solidFill>
                <a:ea typeface="HGSｺﾞｼｯｸE" panose="020B0900000000000000" pitchFamily="50" charset="-128"/>
              </a:rPr>
              <a:t>か　　　　 もの　　        はいたつ　　　     じ  か  ん</a:t>
            </a:r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8298423" y="4077231"/>
            <a:ext cx="2807283" cy="1909761"/>
          </a:xfrm>
          <a:prstGeom prst="roundRect">
            <a:avLst>
              <a:gd name="adj" fmla="val 17273"/>
            </a:avLst>
          </a:prstGeom>
          <a:noFill/>
          <a:ln w="34925" algn="ctr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539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＜この件に関するお問合せ＞</a:t>
            </a:r>
            <a:r>
              <a:rPr kumimoji="0" lang="ja-JP" altLang="en-US" sz="1400" dirty="0" err="1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び</a:t>
            </a:r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ふかニューパブリック　協議会</a:t>
            </a:r>
          </a:p>
          <a:p>
            <a:pPr algn="ctr"/>
            <a:r>
              <a:rPr kumimoji="0" lang="en-US" altLang="ja-JP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【</a:t>
            </a:r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事務局</a:t>
            </a:r>
            <a:r>
              <a:rPr kumimoji="0" lang="en-US" altLang="ja-JP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】</a:t>
            </a:r>
          </a:p>
          <a:p>
            <a:pPr algn="ctr"/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役場企画商工観光課</a:t>
            </a:r>
            <a:endParaRPr kumimoji="0" lang="en-US" altLang="ja-JP" sz="14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企画グループ</a:t>
            </a: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             電話：２</a:t>
            </a:r>
            <a:r>
              <a:rPr kumimoji="0" lang="en-US" altLang="ja-JP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-</a:t>
            </a:r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１６１７</a:t>
            </a:r>
            <a:endParaRPr kumimoji="0" lang="en-US" altLang="ja-JP" sz="14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 防災情報端末：２</a:t>
            </a:r>
            <a:r>
              <a:rPr kumimoji="0" lang="en-US" altLang="ja-JP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-</a:t>
            </a:r>
            <a:r>
              <a:rPr kumimoji="0"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１６１１</a:t>
            </a:r>
          </a:p>
          <a:p>
            <a:pPr algn="ctr"/>
            <a:endParaRPr kumimoji="0" lang="en-US" altLang="ja-JP" sz="14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pic>
        <p:nvPicPr>
          <p:cNvPr id="8" name="コンテンツ プレースホルダー 7">
            <a:extLst>
              <a:ext uri="{FF2B5EF4-FFF2-40B4-BE49-F238E27FC236}">
                <a16:creationId xmlns:a16="http://schemas.microsoft.com/office/drawing/2014/main" id="{009B053F-29F6-4A2D-8B04-1777BA22F344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373" y="1375416"/>
            <a:ext cx="2214234" cy="1261174"/>
          </a:xfrm>
        </p:spPr>
      </p:pic>
    </p:spTree>
    <p:extLst>
      <p:ext uri="{BB962C8B-B14F-4D97-AF65-F5344CB8AC3E}">
        <p14:creationId xmlns:p14="http://schemas.microsoft.com/office/powerpoint/2010/main" val="3352512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1524000" y="1"/>
            <a:ext cx="9144000" cy="9493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1pPr>
            <a:lvl2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2pPr>
            <a:lvl3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3pPr>
            <a:lvl4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4pPr>
            <a:lvl5pPr algn="ctr"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ja-JP" altLang="en-US" sz="3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SｺﾞｼｯｸE" panose="020B0900000000000000" pitchFamily="50" charset="-128"/>
              </a:rPr>
              <a:t>　</a:t>
            </a:r>
            <a:r>
              <a:rPr lang="ja-JP" altLang="en-US" sz="3600">
                <a:solidFill>
                  <a:srgbClr val="00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SｺﾞｼｯｸE" panose="020B0900000000000000" pitchFamily="50" charset="-128"/>
              </a:rPr>
              <a:t>宅配サービスを利用できるお店</a:t>
            </a:r>
            <a:endParaRPr lang="ja-JP" altLang="en-US" sz="4000">
              <a:solidFill>
                <a:srgbClr val="0099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HGSｺﾞｼｯｸE" panose="020B0900000000000000" pitchFamily="50" charset="-128"/>
            </a:endParaRP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10242550" y="6491288"/>
            <a:ext cx="425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>
                <a:ea typeface="HGSｺﾞｼｯｸE" panose="020B0900000000000000" pitchFamily="50" charset="-128"/>
              </a:rPr>
              <a:t>４</a:t>
            </a: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2930169" y="19845"/>
            <a:ext cx="7351713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1pPr>
            <a:lvl2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2pPr>
            <a:lvl3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3pPr>
            <a:lvl4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4pPr>
            <a:lvl5pPr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Trebuchet MS" panose="020B0603020202020204" pitchFamily="34" charset="0"/>
              </a:defRPr>
            </a:lvl9pPr>
          </a:lstStyle>
          <a:p>
            <a:pPr>
              <a:lnSpc>
                <a:spcPct val="67000"/>
              </a:lnSpc>
            </a:pPr>
            <a:r>
              <a:rPr lang="ja-JP" altLang="en-US" sz="1400" dirty="0">
                <a:solidFill>
                  <a:srgbClr val="0099FF"/>
                </a:solidFill>
                <a:ea typeface="HGSｺﾞｼｯｸE" panose="020B0900000000000000" pitchFamily="50" charset="-128"/>
              </a:rPr>
              <a:t>　 たくはい　　　　　                              り よ う　　               　             みせ　　</a:t>
            </a:r>
          </a:p>
        </p:txBody>
      </p:sp>
      <p:graphicFrame>
        <p:nvGraphicFramePr>
          <p:cNvPr id="88574" name="Object 510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75250185"/>
              </p:ext>
            </p:extLst>
          </p:nvPr>
        </p:nvGraphicFramePr>
        <p:xfrm>
          <a:off x="1390650" y="1525588"/>
          <a:ext cx="7332663" cy="433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Worksheet" r:id="rId4" imgW="10544229" imgH="6238926" progId="Excel.Sheet.12">
                  <p:embed/>
                </p:oleObj>
              </mc:Choice>
              <mc:Fallback>
                <p:oleObj name="Worksheet" r:id="rId4" imgW="10544229" imgH="6238926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1525588"/>
                        <a:ext cx="7332663" cy="4338637"/>
                      </a:xfrm>
                      <a:prstGeom prst="rect">
                        <a:avLst/>
                      </a:prstGeom>
                      <a:solidFill>
                        <a:srgbClr val="F2E5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8581" name="Picture 517" descr="参加店舗 デザインステッカー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81595" y="2324101"/>
            <a:ext cx="1284288" cy="3933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8585" name="AutoShape 521"/>
          <p:cNvSpPr>
            <a:spLocks noChangeArrowheads="1"/>
          </p:cNvSpPr>
          <p:nvPr/>
        </p:nvSpPr>
        <p:spPr bwMode="auto">
          <a:xfrm>
            <a:off x="9249833" y="987426"/>
            <a:ext cx="1547812" cy="1298575"/>
          </a:xfrm>
          <a:prstGeom prst="downArrowCallout">
            <a:avLst>
              <a:gd name="adj1" fmla="val 29798"/>
              <a:gd name="adj2" fmla="val 29798"/>
              <a:gd name="adj3" fmla="val 16667"/>
              <a:gd name="adj4" fmla="val 73838"/>
            </a:avLst>
          </a:prstGeom>
          <a:solidFill>
            <a:srgbClr val="008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700" dirty="0">
                <a:solidFill>
                  <a:srgbClr val="FFFF00"/>
                </a:solidFill>
                <a:ea typeface="HGSｺﾞｼｯｸE" panose="020B0900000000000000" pitchFamily="50" charset="-128"/>
              </a:rPr>
              <a:t>こちらが目印！</a:t>
            </a:r>
          </a:p>
        </p:txBody>
      </p:sp>
    </p:spTree>
    <p:extLst>
      <p:ext uri="{BB962C8B-B14F-4D97-AF65-F5344CB8AC3E}">
        <p14:creationId xmlns:p14="http://schemas.microsoft.com/office/powerpoint/2010/main" val="631800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</TotalTime>
  <Words>523</Words>
  <Application>Microsoft Office PowerPoint</Application>
  <PresentationFormat>ワイド画面</PresentationFormat>
  <Paragraphs>78</Paragraphs>
  <Slides>4</Slides>
  <Notes>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HGSｺﾞｼｯｸE</vt:lpstr>
      <vt:lpstr>ＭＳ ゴシック</vt:lpstr>
      <vt:lpstr>Arial</vt:lpstr>
      <vt:lpstr>Calibri</vt:lpstr>
      <vt:lpstr>Calibri Light</vt:lpstr>
      <vt:lpstr>Trebuchet MS</vt:lpstr>
      <vt:lpstr>Verdana</vt:lpstr>
      <vt:lpstr>Office テーマ</vt:lpstr>
      <vt:lpstr>Microsoft Excel ワークシート</vt:lpstr>
      <vt:lpstr>（行ってみる買い元気カー事業）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協力隊員-1</dc:creator>
  <cp:lastModifiedBy>us06007</cp:lastModifiedBy>
  <cp:revision>50</cp:revision>
  <cp:lastPrinted>2025-12-05T01:49:14Z</cp:lastPrinted>
  <dcterms:created xsi:type="dcterms:W3CDTF">2013-09-19T06:37:06Z</dcterms:created>
  <dcterms:modified xsi:type="dcterms:W3CDTF">2025-12-05T01:57:53Z</dcterms:modified>
</cp:coreProperties>
</file>